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2.jpeg" ContentType="image/jpeg"/>
  <Override PartName="/ppt/media/image11.png" ContentType="image/png"/>
  <Override PartName="/ppt/media/image10.png" ContentType="image/png"/>
  <Override PartName="/ppt/media/image8.png" ContentType="image/png"/>
  <Override PartName="/ppt/media/image16.png" ContentType="image/png"/>
  <Override PartName="/ppt/media/image13.jpeg" ContentType="image/jpeg"/>
  <Override PartName="/ppt/media/media7.mp4" ContentType="video/mp4"/>
  <Override PartName="/ppt/media/image2.png" ContentType="image/png"/>
  <Override PartName="/ppt/media/image15.png" ContentType="image/png"/>
  <Override PartName="/ppt/media/image1.png" ContentType="image/png"/>
  <Override PartName="/ppt/media/media3.mp4" ContentType="video/mp4"/>
  <Override PartName="/ppt/media/media9.mp4" ContentType="video/mp4"/>
  <Override PartName="/ppt/media/image4.png" ContentType="image/png"/>
  <Override PartName="/ppt/media/image14.png" ContentType="image/png"/>
  <Override PartName="/ppt/media/media5.mp4" ContentType="video/mp4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33DFA37-3411-4E3A-97E7-E497251A02F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8280"/>
          </a:xfrm>
          <a:prstGeom prst="rect">
            <a:avLst/>
          </a:prstGeom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Distance is calculated using the centroids of previous and next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frames. For distance calculation, Euclidean distance is used.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Time is calculated as vehicle enters the ROI. Initially the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speed is calculated using the formula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828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8280"/>
          </a:xfrm>
          <a:prstGeom prst="rect">
            <a:avLst/>
          </a:prstGeom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8280"/>
          </a:xfrm>
          <a:prstGeom prst="rect">
            <a:avLst/>
          </a:prstGeom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828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720" cy="3428280"/>
          </a:xfrm>
          <a:prstGeom prst="rect">
            <a:avLst/>
          </a:prstGeom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86812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320" cy="64620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200" cy="64620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600" cy="322200"/>
            <a:chOff x="10233720" y="162000"/>
            <a:chExt cx="1632600" cy="32220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24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0640" cy="24552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400" cy="16308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200" cy="17748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200" cy="17172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080" cy="21960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52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320" cy="16308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320" cy="242820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200" cy="97020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5880" cy="97020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" name="Picture 21" descr=""/>
          <p:cNvPicPr/>
          <p:nvPr/>
        </p:nvPicPr>
        <p:blipFill>
          <a:blip r:embed="rId2"/>
          <a:stretch/>
        </p:blipFill>
        <p:spPr>
          <a:xfrm>
            <a:off x="6470280" y="481320"/>
            <a:ext cx="4747680" cy="146088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320" cy="64620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200" cy="64620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600" cy="322200"/>
            <a:chOff x="10233720" y="162000"/>
            <a:chExt cx="1632600" cy="32220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24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0640" cy="24552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400" cy="16308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200" cy="17748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200" cy="17172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080" cy="21960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52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320" cy="16308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your_mail@tu-berlin.de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mailto:your_mail@tu-berlin.de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3.mp4"/><Relationship Id="rId2" Type="http://schemas.microsoft.com/office/2007/relationships/media" Target="../media/media3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3880" cy="96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ts val="2149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DCAITI-Project: </a:t>
            </a:r>
            <a:br/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3880" cy="9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Oday Kabha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Shan Han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hanshann09@gmail.com</a:t>
            </a:r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  <a:hlinkClick r:id="rId1"/>
              </a:rPr>
              <a:t>@mailbox.tu-berlin.de</a:t>
            </a:r>
            <a:br/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3880" cy="9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Supervisor: Marcus Witzke</a:t>
            </a:r>
            <a:endParaRPr b="0" lang="en-US" sz="16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br/>
            <a:endParaRPr b="0" lang="en-US" sz="16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2680920" y="3750120"/>
            <a:ext cx="6371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rpoS"/>
                <a:ea typeface="DejaVu Sans"/>
              </a:rPr>
              <a:t>Intelligent rear-view mirror for cyclist on Smartphones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48000" y="0"/>
            <a:ext cx="92692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Solution Approaches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914480" y="180036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"/>
          <p:cNvSpPr/>
          <p:nvPr/>
        </p:nvSpPr>
        <p:spPr>
          <a:xfrm>
            <a:off x="665280" y="1231920"/>
            <a:ext cx="3073320" cy="29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Tracking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Sparse Optical Flow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Lucas-Kanade-Methode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Elementary Motion Detector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0" name="Resim 4" descr=""/>
          <p:cNvPicPr/>
          <p:nvPr/>
        </p:nvPicPr>
        <p:blipFill>
          <a:blip r:embed="rId1"/>
          <a:stretch/>
        </p:blipFill>
        <p:spPr>
          <a:xfrm>
            <a:off x="5023080" y="1308600"/>
            <a:ext cx="6395040" cy="423972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48000" y="0"/>
            <a:ext cx="92692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Solution Approaches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914480" y="180036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781920" y="1231920"/>
            <a:ext cx="6212880" cy="27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Speed detection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(x1, y1) is centroid of vehicle in first frame and (x2 , y2) is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centroid of second frame then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Distance travelled=  (x2-x1)²+ (y2-y1)²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Speed=Distance travelled/Time taken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648000" y="1231920"/>
            <a:ext cx="6480720" cy="2738520"/>
          </a:xfrm>
          <a:prstGeom prst="rect">
            <a:avLst/>
          </a:prstGeom>
          <a:blipFill rotWithShape="0">
            <a:blip r:embed="rId1"/>
            <a:stretch>
              <a:fillRect l="-1945" t="-2288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8" name="Resim 4" descr=""/>
          <p:cNvPicPr/>
          <p:nvPr/>
        </p:nvPicPr>
        <p:blipFill>
          <a:blip r:embed="rId2"/>
          <a:stretch/>
        </p:blipFill>
        <p:spPr>
          <a:xfrm>
            <a:off x="5729400" y="2786760"/>
            <a:ext cx="5242680" cy="29624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48000" y="0"/>
            <a:ext cx="927036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3. Milestone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图片 6" descr=""/>
          <p:cNvPicPr/>
          <p:nvPr/>
        </p:nvPicPr>
        <p:blipFill>
          <a:blip r:embed="rId1"/>
          <a:stretch/>
        </p:blipFill>
        <p:spPr>
          <a:xfrm>
            <a:off x="1463040" y="914400"/>
            <a:ext cx="8933400" cy="549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895480" y="4114800"/>
            <a:ext cx="632268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ts val="2149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143000" y="5410080"/>
            <a:ext cx="10253880" cy="9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Oday Kabha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Shan Han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hanshann09@gmail.com</a:t>
            </a:r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  <a:hlinkClick r:id="rId1"/>
              </a:rPr>
              <a:t>@mailbox.tu-berlin.de</a:t>
            </a:r>
            <a:br/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48000" y="0"/>
            <a:ext cx="927036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Overview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18.11.2020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5"/>
          <p:cNvSpPr/>
          <p:nvPr/>
        </p:nvSpPr>
        <p:spPr>
          <a:xfrm>
            <a:off x="318960" y="970560"/>
            <a:ext cx="11547360" cy="523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669960" indent="-3978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Idea</a:t>
            </a:r>
            <a:endParaRPr b="0" lang="en-US" sz="1800" spc="-1" strike="noStrike">
              <a:latin typeface="Arial"/>
            </a:endParaRPr>
          </a:p>
          <a:p>
            <a:pPr lvl="1" marL="669960" indent="-3978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Develop Framework</a:t>
            </a:r>
            <a:endParaRPr b="0" lang="en-US" sz="1800" spc="-1" strike="noStrike">
              <a:latin typeface="Arial"/>
            </a:endParaRPr>
          </a:p>
          <a:p>
            <a:pPr lvl="1" marL="669960" indent="-3978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b="0" lang="en-US" sz="1800" spc="-1" strike="noStrike">
              <a:latin typeface="Arial"/>
            </a:endParaRPr>
          </a:p>
          <a:p>
            <a:pPr lvl="1" marL="669960" indent="-3978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Solution Approaches </a:t>
            </a:r>
            <a:endParaRPr b="0" lang="en-US" sz="1800" spc="-1" strike="noStrike">
              <a:latin typeface="Arial"/>
            </a:endParaRPr>
          </a:p>
          <a:p>
            <a:pPr lvl="1" marL="669960" indent="-3978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0800" cy="4638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 Detection &amp; Tracking: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Smartphone cam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Additional cam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 processing Algorithms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Measurement of Distance &amp; Speed: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 smartphone cam using image processing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LiDAR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Notifications &amp; Warnings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When objects too close or too fast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Android Notification Reciever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036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1. Idea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图片 19" descr=""/>
          <p:cNvPicPr/>
          <p:nvPr/>
        </p:nvPicPr>
        <p:blipFill>
          <a:blip r:embed="rId1"/>
          <a:stretch/>
        </p:blipFill>
        <p:spPr>
          <a:xfrm>
            <a:off x="7040880" y="1554480"/>
            <a:ext cx="4885200" cy="2780280"/>
          </a:xfrm>
          <a:prstGeom prst="rect">
            <a:avLst/>
          </a:prstGeom>
          <a:ln>
            <a:noFill/>
          </a:ln>
        </p:spPr>
      </p:pic>
      <p:sp>
        <p:nvSpPr>
          <p:cNvPr id="146" name="CustomShape 6"/>
          <p:cNvSpPr/>
          <p:nvPr/>
        </p:nvSpPr>
        <p:spPr>
          <a:xfrm>
            <a:off x="6949440" y="4498200"/>
            <a:ext cx="29563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Source: Introduction slides of Marcus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18960" y="970560"/>
            <a:ext cx="4556160" cy="523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8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Visual layout editor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02124"/>
                </a:solidFill>
                <a:latin typeface="Arial"/>
                <a:ea typeface="DejaVu Sans"/>
              </a:rPr>
              <a:t>build layouts by dragging UI elements instead of writing layout XML by hand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648000" y="0"/>
            <a:ext cx="927036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6"/>
          <p:cNvSpPr/>
          <p:nvPr/>
        </p:nvSpPr>
        <p:spPr>
          <a:xfrm>
            <a:off x="4663440" y="5707080"/>
            <a:ext cx="29563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5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645440" y="1171080"/>
            <a:ext cx="6982200" cy="453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2" dur="18567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3" restart="whenNotActive" nodeType="interactiveSeq" fill="hold">
                <p:childTnLst>
                  <p:par>
                    <p:cTn id="14" fill="hold"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18960" y="970560"/>
            <a:ext cx="4479840" cy="523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8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Fast emulator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202124"/>
                </a:solidFill>
                <a:latin typeface="Arial"/>
                <a:ea typeface="DejaVu Sans"/>
              </a:rPr>
              <a:t>run apps on the Android Emulator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648000" y="0"/>
            <a:ext cx="927036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6"/>
          <p:cNvSpPr/>
          <p:nvPr/>
        </p:nvSpPr>
        <p:spPr>
          <a:xfrm>
            <a:off x="4724280" y="5577840"/>
            <a:ext cx="29563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6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361760" y="1458000"/>
            <a:ext cx="7291440" cy="442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3" dur="32531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4" restart="whenNotActive" nodeType="interactiveSeq" fill="hold">
                <p:childTnLst>
                  <p:par>
                    <p:cTn id="25" fill="hold"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8960" y="970560"/>
            <a:ext cx="4479840" cy="523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3. Intelligent code editor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based on IntelliJ IDEA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648000" y="0"/>
            <a:ext cx="927036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"/>
          <p:cNvSpPr/>
          <p:nvPr/>
        </p:nvSpPr>
        <p:spPr>
          <a:xfrm>
            <a:off x="4907160" y="5686920"/>
            <a:ext cx="29563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67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559760" y="1386720"/>
            <a:ext cx="6957720" cy="468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4" dur="11967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5" restart="whenNotActive" nodeType="interactiveSeq" fill="hold">
                <p:childTnLst>
                  <p:par>
                    <p:cTn id="36" fill="hold"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18960" y="970560"/>
            <a:ext cx="4479840" cy="523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Android Studio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4. Realtime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profilers</a:t>
            </a:r>
            <a:endParaRPr b="0" lang="en-US" sz="20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20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measure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</a:t>
            </a:r>
            <a:endParaRPr b="0" lang="en-US" sz="18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48000" y="0"/>
            <a:ext cx="927036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 Develop Framework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6"/>
          <p:cNvSpPr/>
          <p:nvPr/>
        </p:nvSpPr>
        <p:spPr>
          <a:xfrm>
            <a:off x="5090040" y="5778360"/>
            <a:ext cx="29563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Source: https://developer.android.com/studio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7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695840" y="1420200"/>
            <a:ext cx="6876720" cy="473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5" dur="19134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6" restart="whenNotActive" nodeType="interactiveSeq" fill="hold">
                <p:childTnLst>
                  <p:par>
                    <p:cTn id="47" fill="hold"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648000" y="0"/>
            <a:ext cx="92692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3. System Architecture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128320" y="2194560"/>
            <a:ext cx="7999560" cy="342756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48000" y="0"/>
            <a:ext cx="92692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Solution Approaches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914480" y="180036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"/>
          <p:cNvSpPr/>
          <p:nvPr/>
        </p:nvSpPr>
        <p:spPr>
          <a:xfrm>
            <a:off x="664920" y="1231920"/>
            <a:ext cx="2937600" cy="29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Vehicle Detection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YOLO (You only look once)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MaskRCNNs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Detectron2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3" name="Resim 4" descr=""/>
          <p:cNvPicPr/>
          <p:nvPr/>
        </p:nvPicPr>
        <p:blipFill>
          <a:blip r:embed="rId1"/>
          <a:stretch/>
        </p:blipFill>
        <p:spPr>
          <a:xfrm>
            <a:off x="5210280" y="2300400"/>
            <a:ext cx="6120720" cy="3442680"/>
          </a:xfrm>
          <a:prstGeom prst="rect">
            <a:avLst/>
          </a:prstGeom>
          <a:ln>
            <a:noFill/>
          </a:ln>
        </p:spPr>
      </p:pic>
      <p:sp>
        <p:nvSpPr>
          <p:cNvPr id="184" name="CustomShape 4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04.05.2021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</TotalTime>
  <Application>LibreOffice/6.0.7.3$Linux_X86_64 LibreOffice_project/00m0$Build-3</Application>
  <Words>406</Words>
  <Paragraphs>126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2020-11-16T12:50:28Z</dcterms:created>
  <dc:creator>Mu Yuanheng</dc:creator>
  <dc:description/>
  <dc:language>en-US</dc:language>
  <cp:lastModifiedBy/>
  <dcterms:modified xsi:type="dcterms:W3CDTF">2021-05-04T23:43:04Z</dcterms:modified>
  <cp:revision>64</cp:revision>
  <dc:subject/>
  <dc:title>DCAITI-Project: Implementation of a Traffic Light Service on an (Android) Smartphone 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4</vt:i4>
  </property>
  <property fmtid="{D5CDD505-2E9C-101B-9397-08002B2CF9AE}" pid="7" name="Notes">
    <vt:i4>7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